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0"/>
  </p:notesMasterIdLst>
  <p:sldIdLst>
    <p:sldId id="859" r:id="rId2"/>
    <p:sldId id="1140" r:id="rId3"/>
    <p:sldId id="1149" r:id="rId4"/>
    <p:sldId id="1142" r:id="rId5"/>
    <p:sldId id="1151" r:id="rId6"/>
    <p:sldId id="1143" r:id="rId7"/>
    <p:sldId id="1152" r:id="rId8"/>
    <p:sldId id="1153" r:id="rId9"/>
    <p:sldId id="1144" r:id="rId10"/>
    <p:sldId id="1154" r:id="rId11"/>
    <p:sldId id="1155" r:id="rId12"/>
    <p:sldId id="1145" r:id="rId13"/>
    <p:sldId id="1146" r:id="rId14"/>
    <p:sldId id="1156" r:id="rId15"/>
    <p:sldId id="1158" r:id="rId16"/>
    <p:sldId id="1147" r:id="rId17"/>
    <p:sldId id="1159" r:id="rId18"/>
    <p:sldId id="1148" r:id="rId1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 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he gets there, he walks to his locker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柜子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gets the books for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lessons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goes for 45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minutes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10 minutes to get to the next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four classes in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defTabSz="1025525">
              <a:tabLst>
                <a:tab pos="4302125" algn="l"/>
                <a:tab pos="70802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7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morning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afternoon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evening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night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249289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4" name="内容占位符 7"/>
          <p:cNvSpPr txBox="1">
            <a:spLocks/>
          </p:cNvSpPr>
          <p:nvPr/>
        </p:nvSpPr>
        <p:spPr bwMode="auto">
          <a:xfrm>
            <a:off x="360854" y="314096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 他上午有四节课。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morning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上午；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afternoon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下午；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傍晚；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night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夜晚。根据下文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“At 12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p.m. ...”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此处指上午的课程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morning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8764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2184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12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school dining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hall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that, he sometimes goes out and plays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classmates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afternoon, he has three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school day is over, there is always a meeting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951288" algn="l"/>
                <a:tab pos="7173913" algn="l"/>
                <a:tab pos="94138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sports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homework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lunch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classes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306896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4" name="内容占位符 8"/>
          <p:cNvSpPr txBox="1">
            <a:spLocks/>
          </p:cNvSpPr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考查动词短语辨析。句意： 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他在学校食堂吃午餐。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sports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做运动；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homework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做作业；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lunch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吃午饭；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classes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上课。根据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“At 12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p.m., he ... in the school dining hall.”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此处指在食堂吃午饭。故选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3496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12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school dining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hall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that, he sometimes goes out and plays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classmates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afternoon, he has three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school day is over, there is always a meeting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951288" algn="l"/>
                <a:tab pos="7173913" algn="l"/>
                <a:tab pos="94138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21370" y="250152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4" name="内容占位符 9"/>
          <p:cNvSpPr txBox="1">
            <a:spLocks/>
          </p:cNvSpPr>
          <p:nvPr/>
        </p:nvSpPr>
        <p:spPr bwMode="auto">
          <a:xfrm>
            <a:off x="360854" y="296889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考查介词辨析。句意： 在那之后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他有时候出去和他的同学玩。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里；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为了。根据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“and plays ... his classmates”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此处应用介词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with, play with sb“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和某人玩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5782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John is still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goes to some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clubs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member of the school football club and he dreams of being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star one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plays football every Monday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afternoon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joined the book club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reads books in the library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762375" algn="l"/>
                <a:tab pos="6189663" algn="l"/>
                <a:tab pos="8967788" algn="l"/>
                <a:tab pos="98615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smart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free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busy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47248" y="305944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4" name="内容占位符 10"/>
          <p:cNvSpPr txBox="1">
            <a:spLocks/>
          </p:cNvSpPr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 约翰在放学后仍然很忙。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smart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聪明的；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伤心的；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free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空闲的；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busy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忙碌的。根据后文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 goes to some clubs. He likes sports ...”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此处指放学后也很忙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busy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7503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John is still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goes to some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clubs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member of the school football club and he dreams of being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star one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plays football every Monday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afternoon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joined the book club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reads books in the library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762375" algn="l"/>
                <a:tab pos="6189663" algn="l"/>
                <a:tab pos="8967788" algn="l"/>
                <a:tab pos="98615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tennis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football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basketball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volleyball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55874" y="303145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4" name="内容占位符 11"/>
          <p:cNvSpPr txBox="1">
            <a:spLocks/>
          </p:cNvSpPr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 他是学校足球俱乐部的一员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他梦想有一天能成为足球明星。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tennis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网球；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football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足球；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basketball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篮球；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volleyball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排球。根据前句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 is a member of the school football club”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此处指想成为足球明星。故选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4942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John is still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goes to some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clubs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member of the school football club and he dreams of being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star one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plays football every Monday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afternoon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joined the book club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reads books in the library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tabLst>
                <a:tab pos="3762375" algn="l"/>
                <a:tab pos="6189663" algn="l"/>
                <a:tab pos="8967788" algn="l"/>
                <a:tab pos="98615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soon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never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seldom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sometimes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305170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5" name="内容占位符 12"/>
          <p:cNvSpPr txBox="1">
            <a:spLocks/>
          </p:cNvSpPr>
          <p:nvPr/>
        </p:nvSpPr>
        <p:spPr bwMode="auto">
          <a:xfrm>
            <a:off x="360854" y="3568948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 他参加了读书俱乐部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他有时候在图书馆读书。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soon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不久；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never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seldom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很少；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有时候。根据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 has joined the book club and ... reads books in the library.”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此处指有时候在图书馆看书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7808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members have dinner at 7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has dinner, 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doing homework at about 8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about an hour of homework every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can watch TV for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while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likes watching football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matches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goes to bed at about 9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 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762375" algn="l"/>
                <a:tab pos="6635750" algn="l"/>
                <a:tab pos="94138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grade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club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305944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4" name="内容占位符 13"/>
          <p:cNvSpPr txBox="1">
            <a:spLocks/>
          </p:cNvSpPr>
          <p:nvPr/>
        </p:nvSpPr>
        <p:spPr bwMode="auto">
          <a:xfrm>
            <a:off x="360854" y="361696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 他的家人在晚上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吃晚餐。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学校；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grade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年级；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家庭；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club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俱乐部。根据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“His ... members have dinner at 7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 in the evening.”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此处指和家人吃晚饭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family, family member“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家庭成员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648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members have dinner at 7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has dinner, 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doing homework at about 8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about an hour of homework every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can watch TV for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while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likes watching football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matches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goes to bed at about 9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 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tabLst>
                <a:tab pos="3762375" algn="l"/>
                <a:tab pos="6635750" algn="l"/>
                <a:tab pos="94138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starts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stops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dislikes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practices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304219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4" name="内容占位符 14"/>
          <p:cNvSpPr txBox="1">
            <a:spLocks/>
          </p:cNvSpPr>
          <p:nvPr/>
        </p:nvSpPr>
        <p:spPr bwMode="auto">
          <a:xfrm>
            <a:off x="360854" y="3567023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 吃完晚饭后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他大约在晚上八点开始写作业。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开始；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停止；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dislike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不喜欢；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practise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练习。根据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“After he has dinner, he ... doing homework at about 8 p.m. He has about an hour of homework every day.”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此处指开始做作业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6708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54232"/>
            <a:ext cx="11485848" cy="120032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day very much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thinks his school day is very great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395788" algn="l"/>
                <a:tab pos="6729413" algn="l"/>
                <a:tab pos="8967788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enjoys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changes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studies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wants</a:t>
            </a:r>
          </a:p>
        </p:txBody>
      </p:sp>
      <p:sp>
        <p:nvSpPr>
          <p:cNvPr id="4" name="矩形 3"/>
          <p:cNvSpPr/>
          <p:nvPr/>
        </p:nvSpPr>
        <p:spPr>
          <a:xfrm>
            <a:off x="838622" y="240363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5" name="内容占位符 15"/>
          <p:cNvSpPr txBox="1">
            <a:spLocks/>
          </p:cNvSpPr>
          <p:nvPr/>
        </p:nvSpPr>
        <p:spPr bwMode="auto">
          <a:xfrm>
            <a:off x="360854" y="304090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 他很享受他的一天。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enjoy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享受；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change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改变；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学习；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想要。根据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 ... his day very much.”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及后句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 thinks his school day is very great.”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此处指享受他的一天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enjoys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2356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134597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主要讲述了约翰在新学校一天的安排。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112" y="787744"/>
            <a:ext cx="10624189" cy="1129088"/>
          </a:xfrm>
          <a:prstGeom prst="rect">
            <a:avLst/>
          </a:prstGeom>
        </p:spPr>
      </p:pic>
      <p:pic>
        <p:nvPicPr>
          <p:cNvPr id="4" name="语篇导航-DA.eps" descr="id:214748708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2295837"/>
            <a:ext cx="1325245" cy="323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646" y="1988840"/>
            <a:ext cx="4866894" cy="273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219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John is a middle school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many new teachers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are all 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friendly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want to know more about a middle school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 John tell us about his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the new school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125913" algn="l"/>
                <a:tab pos="6999288" algn="l"/>
                <a:tab pos="94138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classmates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players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heroes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250044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04090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 他有许多新老师和同学。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学生；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classmate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同学；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运动员；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hero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英雄。此空与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并列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classmates,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表示约翰的老师和同学。故选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John is a middle school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many new teachers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are all 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friendly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want to know more about a middle school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 John tell us about his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the new school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tabLst>
                <a:tab pos="4125913" algn="l"/>
                <a:tab pos="6999288" algn="l"/>
                <a:tab pos="94138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month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week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day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hour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8622" y="249289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304090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 让约翰给我们讲讲他在新学校的一天吧。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month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周；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小时。根据下文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“His school day usually goes from 8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a.m. to 5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p.m.”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此处指约翰在学校的一天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6115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school day usually goes from 8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days he needs to have cheerleading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啦啦队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practice at 6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goes to school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those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new school is near 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always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10 minutes walking to school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762375" algn="l"/>
                <a:tab pos="6459538" algn="l"/>
                <a:tab pos="88741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 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305081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3496940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考查连词辨析。句意： 但是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有些天他需要在早上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参加啦啦队练习。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或者；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但是。此句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“some days he needs to have cheerleading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啦啦队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practice at 6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a.m.”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与前句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“His school day usually goes from 8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a.m. to 5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p.m.”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是转折关系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school day usually goes from 8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days he needs to have cheerleading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啦啦队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practice at 6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goes to school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those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new school is near 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always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10 minutes walking to school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762375" algn="l"/>
                <a:tab pos="6459538" algn="l"/>
                <a:tab pos="88741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slow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3065961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3501008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考查词义辨析。句意： 在那些天他早早去上学。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迟地；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早地；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快地；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slow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慢的。根据上句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“some days he needs to have cheerleading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啦啦队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practice at 6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a.m.”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那些天需要早晨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练习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所以是早到学校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2453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school day usually goes from 8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days he needs to have cheerleading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啦啦队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practice at 6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goes to school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those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new school is near 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always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10 minutes walking to school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tabLst>
                <a:tab pos="3762375" algn="l"/>
                <a:tab pos="6459538" algn="l"/>
                <a:tab pos="88741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takes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costs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pays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spends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63186" y="304008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pic>
        <p:nvPicPr>
          <p:cNvPr id="4" name="箭头右.eps" descr="id:214748710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61146" y="5229200"/>
            <a:ext cx="493499" cy="360040"/>
          </a:xfrm>
          <a:prstGeom prst="rect">
            <a:avLst/>
          </a:prstGeom>
        </p:spPr>
      </p:pic>
      <p:sp>
        <p:nvSpPr>
          <p:cNvPr id="5" name="内容占位符 5"/>
          <p:cNvSpPr txBox="1">
            <a:spLocks/>
          </p:cNvSpPr>
          <p:nvPr/>
        </p:nvSpPr>
        <p:spPr bwMode="auto">
          <a:xfrm>
            <a:off x="334566" y="3519006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 他总是花费大约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分钟走路去学校。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花费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常用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作形式主语；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cost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花费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物作主语；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pay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支付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常与介词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连用；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spend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花费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人作主语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后面的动词需用动名词形式。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</a:t>
            </a:r>
            <a:endParaRPr lang="zh-CN" altLang="zh-CN" sz="9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注意中考常考点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三个花费和支付的区别。</a:t>
            </a:r>
            <a:endParaRPr lang="zh-CN" altLang="zh-CN" sz="900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always... about 10 minutes walking to school.”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spends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452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he gets there, he walks to his locker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柜子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gets the books for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lessons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goes for 45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minutes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10 minutes to get to the next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four classes in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defTabSz="1025525" hangingPunct="0">
              <a:spcAft>
                <a:spcPts val="0"/>
              </a:spcAft>
              <a:tabLst>
                <a:tab pos="4302125" algn="l"/>
                <a:tab pos="70802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meeting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2510148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4" name="内容占位符 6"/>
          <p:cNvSpPr txBox="1">
            <a:spLocks/>
          </p:cNvSpPr>
          <p:nvPr/>
        </p:nvSpPr>
        <p:spPr bwMode="auto">
          <a:xfrm>
            <a:off x="334566" y="3064892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 每节课持续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45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分钟。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meeting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会议；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课；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饭；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运动。根据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“After he gets there, he walks to his locker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柜子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gets the books for lessons.”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“Each ... goes for 45 minutes.”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此处指每节课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0674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439</TotalTime>
  <Words>2048</Words>
  <Application>Microsoft Office PowerPoint</Application>
  <PresentationFormat>自定义</PresentationFormat>
  <Paragraphs>65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308124803@qq.com</cp:lastModifiedBy>
  <cp:revision>443</cp:revision>
  <dcterms:created xsi:type="dcterms:W3CDTF">2020-11-06T05:24:00Z</dcterms:created>
  <dcterms:modified xsi:type="dcterms:W3CDTF">2025-09-17T14:32:42Z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